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C5D5B-F9A2-47FD-9900-5D1805E04897}" type="datetimeFigureOut">
              <a:rPr lang="en-US" smtClean="0"/>
              <a:t>4/6/2021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3B7648-CCB9-4C6B-B1CE-1A4F115461EC}" type="slidenum">
              <a:rPr lang="en-US" smtClean="0"/>
              <a:t>‹#›</a:t>
            </a:fld>
            <a:endParaRPr lang="en-US"/>
          </a:p>
        </p:txBody>
      </p:sp>
    </p:spTree>
    <p:extLst>
      <p:ext uri="{BB962C8B-B14F-4D97-AF65-F5344CB8AC3E}">
        <p14:creationId xmlns:p14="http://schemas.microsoft.com/office/powerpoint/2010/main" val="2958263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In</a:t>
            </a:r>
            <a:r>
              <a:rPr lang="en-GB" baseline="0" dirty="0"/>
              <a:t> the current times, modernization of residential premises has brought about a corresponding pile of waste products, these products come from items that are used on a regular basis and therefore have the capacity to pile up fast. In cities and towns the population is quite high and therefore the need for a strategy of controlling the fast pile up is necessary. This helps in enhancing hygiene and control diseases that may arise from poor sanitation.</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2</a:t>
            </a:fld>
            <a:endParaRPr lang="en-US"/>
          </a:p>
        </p:txBody>
      </p:sp>
    </p:spTree>
    <p:extLst>
      <p:ext uri="{BB962C8B-B14F-4D97-AF65-F5344CB8AC3E}">
        <p14:creationId xmlns:p14="http://schemas.microsoft.com/office/powerpoint/2010/main" val="513560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To further understand the process of waste management we need to delve deeper into the</a:t>
            </a:r>
            <a:r>
              <a:rPr lang="en-GB" baseline="0" dirty="0"/>
              <a:t> procedure itself, to understand this we also look at the products and conditions required. For the process to work a couple of conditions are necessary, they include : Bacteria that breaks down organic matter, sufficient oxygen levels and optimum temperatures level.</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3</a:t>
            </a:fld>
            <a:endParaRPr lang="en-US"/>
          </a:p>
        </p:txBody>
      </p:sp>
    </p:spTree>
    <p:extLst>
      <p:ext uri="{BB962C8B-B14F-4D97-AF65-F5344CB8AC3E}">
        <p14:creationId xmlns:p14="http://schemas.microsoft.com/office/powerpoint/2010/main" val="846126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Composting provides a</a:t>
            </a:r>
            <a:r>
              <a:rPr lang="en-GB" baseline="0" dirty="0"/>
              <a:t> strategy for reduction of large volumes of waste products, besides that its end product can be used in many other ways. It provides a solution to the crisis that  is the filling of the lands that were being used as the deposits for solid waste. This therefore provides room for other developments in the lands, despite the fact that this process has existed it is still at its early stages of development on a large scale basis.</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4</a:t>
            </a:fld>
            <a:endParaRPr lang="en-US"/>
          </a:p>
        </p:txBody>
      </p:sp>
    </p:spTree>
    <p:extLst>
      <p:ext uri="{BB962C8B-B14F-4D97-AF65-F5344CB8AC3E}">
        <p14:creationId xmlns:p14="http://schemas.microsoft.com/office/powerpoint/2010/main" val="3523352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We take a</a:t>
            </a:r>
            <a:r>
              <a:rPr lang="en-GB" baseline="0" dirty="0"/>
              <a:t> look at some of the examples of waste products that are included in the Municipal Solid Waste scope.</a:t>
            </a:r>
            <a:r>
              <a:rPr lang="en-US" baseline="0" dirty="0"/>
              <a:t> These include compostable materials such as food waste and paper.</a:t>
            </a:r>
          </a:p>
        </p:txBody>
      </p:sp>
      <p:sp>
        <p:nvSpPr>
          <p:cNvPr id="4" name="Slide Number Placeholder 3"/>
          <p:cNvSpPr>
            <a:spLocks noGrp="1"/>
          </p:cNvSpPr>
          <p:nvPr>
            <p:ph type="sldNum" sz="quarter" idx="10"/>
          </p:nvPr>
        </p:nvSpPr>
        <p:spPr/>
        <p:txBody>
          <a:bodyPr/>
          <a:lstStyle/>
          <a:p>
            <a:fld id="{D13B7648-CCB9-4C6B-B1CE-1A4F115461EC}" type="slidenum">
              <a:rPr lang="en-US" smtClean="0"/>
              <a:t>5</a:t>
            </a:fld>
            <a:endParaRPr lang="en-US"/>
          </a:p>
        </p:txBody>
      </p:sp>
    </p:spTree>
    <p:extLst>
      <p:ext uri="{BB962C8B-B14F-4D97-AF65-F5344CB8AC3E}">
        <p14:creationId xmlns:p14="http://schemas.microsoft.com/office/powerpoint/2010/main" val="705311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To</a:t>
            </a:r>
            <a:r>
              <a:rPr lang="en-US" baseline="0" dirty="0"/>
              <a:t> ensure the efficiency of the system challenges must be dealt with, these challenges include the presence of nonbiodegrable materials in the solid waste. A system is therefore necessary to ensure that it facilitates the removal of these materials at any point in the process. Some of these materials include glass and plastic materials.</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6</a:t>
            </a:fld>
            <a:endParaRPr lang="en-US"/>
          </a:p>
        </p:txBody>
      </p:sp>
    </p:spTree>
    <p:extLst>
      <p:ext uri="{BB962C8B-B14F-4D97-AF65-F5344CB8AC3E}">
        <p14:creationId xmlns:p14="http://schemas.microsoft.com/office/powerpoint/2010/main" val="2485537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There</a:t>
            </a:r>
            <a:r>
              <a:rPr lang="en-US" baseline="0" dirty="0"/>
              <a:t> are various methods of composting municipal solid waste, the choice to be made varies on the basis of the size of the waste and the space available for the process.</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7</a:t>
            </a:fld>
            <a:endParaRPr lang="en-US"/>
          </a:p>
        </p:txBody>
      </p:sp>
    </p:spTree>
    <p:extLst>
      <p:ext uri="{BB962C8B-B14F-4D97-AF65-F5344CB8AC3E}">
        <p14:creationId xmlns:p14="http://schemas.microsoft.com/office/powerpoint/2010/main" val="702467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To take a deeper look at the process we need to delve</a:t>
            </a:r>
            <a:r>
              <a:rPr lang="en-US" baseline="0" dirty="0"/>
              <a:t> deeper in</a:t>
            </a:r>
            <a:r>
              <a:rPr lang="en-US" dirty="0"/>
              <a:t> the various methods that are</a:t>
            </a:r>
            <a:r>
              <a:rPr lang="en-US" baseline="0" dirty="0"/>
              <a:t> included in the composting process, firstly the closed in vessel methods , secondly we also see the Windrows method and lastly we take a look at the Static aerated compost piles. We see how the methods work and the stages involved in their operation.</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8</a:t>
            </a:fld>
            <a:endParaRPr lang="en-US"/>
          </a:p>
        </p:txBody>
      </p:sp>
    </p:spTree>
    <p:extLst>
      <p:ext uri="{BB962C8B-B14F-4D97-AF65-F5344CB8AC3E}">
        <p14:creationId xmlns:p14="http://schemas.microsoft.com/office/powerpoint/2010/main" val="658632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composting process is a chemical</a:t>
            </a:r>
            <a:r>
              <a:rPr lang="en-US" baseline="0" dirty="0"/>
              <a:t> reaction and therefore certain reactions should be met in order to ensure that the decomposition of the products is complete. An incomplete decomposition may lead to a total failure of the whole process, this is because it causes the pile to be anaerobic and therefore may result in strong unpleasant odors that may lead to complaints by those living near the plant.</a:t>
            </a:r>
            <a:endParaRPr lang="en-US" dirty="0"/>
          </a:p>
        </p:txBody>
      </p:sp>
      <p:sp>
        <p:nvSpPr>
          <p:cNvPr id="4" name="Slide Number Placeholder 3"/>
          <p:cNvSpPr>
            <a:spLocks noGrp="1"/>
          </p:cNvSpPr>
          <p:nvPr>
            <p:ph type="sldNum" sz="quarter" idx="10"/>
          </p:nvPr>
        </p:nvSpPr>
        <p:spPr/>
        <p:txBody>
          <a:bodyPr/>
          <a:lstStyle/>
          <a:p>
            <a:fld id="{D13B7648-CCB9-4C6B-B1CE-1A4F115461EC}" type="slidenum">
              <a:rPr lang="en-US" smtClean="0"/>
              <a:t>9</a:t>
            </a:fld>
            <a:endParaRPr lang="en-US"/>
          </a:p>
        </p:txBody>
      </p:sp>
    </p:spTree>
    <p:extLst>
      <p:ext uri="{BB962C8B-B14F-4D97-AF65-F5344CB8AC3E}">
        <p14:creationId xmlns:p14="http://schemas.microsoft.com/office/powerpoint/2010/main" val="2230071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736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89244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29122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7496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6182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8241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830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2942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4083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513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4/6/2021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55695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4/6/2021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35140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SOLID WASTE MANAGEMENT</a:t>
            </a:r>
            <a:endParaRPr lang="en-US" dirty="0"/>
          </a:p>
        </p:txBody>
      </p:sp>
      <p:sp>
        <p:nvSpPr>
          <p:cNvPr id="3" name="Subtitle 2"/>
          <p:cNvSpPr>
            <a:spLocks noGrp="1"/>
          </p:cNvSpPr>
          <p:nvPr>
            <p:ph type="subTitle" idx="1"/>
          </p:nvPr>
        </p:nvSpPr>
        <p:spPr/>
        <p:txBody>
          <a:bodyPr/>
          <a:lstStyle/>
          <a:p>
            <a:r>
              <a:rPr lang="en-GB" dirty="0"/>
              <a:t>Composting Municipal Solid Waste</a:t>
            </a:r>
            <a:endParaRPr lang="en-US" dirty="0"/>
          </a:p>
        </p:txBody>
      </p:sp>
    </p:spTree>
    <p:extLst>
      <p:ext uri="{BB962C8B-B14F-4D97-AF65-F5344CB8AC3E}">
        <p14:creationId xmlns:p14="http://schemas.microsoft.com/office/powerpoint/2010/main" val="1702165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lstStyle/>
          <a:p>
            <a:r>
              <a:rPr lang="en-US" dirty="0"/>
              <a:t>REFERENCES</a:t>
            </a:r>
          </a:p>
        </p:txBody>
      </p:sp>
      <p:sp>
        <p:nvSpPr>
          <p:cNvPr id="3" name="Content Placeholder 2"/>
          <p:cNvSpPr>
            <a:spLocks noGrp="1"/>
          </p:cNvSpPr>
          <p:nvPr>
            <p:ph idx="1"/>
          </p:nvPr>
        </p:nvSpPr>
        <p:spPr>
          <a:xfrm>
            <a:off x="684212" y="2192867"/>
            <a:ext cx="8534400" cy="3615267"/>
          </a:xfrm>
        </p:spPr>
        <p:txBody>
          <a:bodyPr/>
          <a:lstStyle/>
          <a:p>
            <a:pPr marL="0" indent="0">
              <a:buNone/>
            </a:pPr>
            <a:r>
              <a:rPr lang="en-US" dirty="0"/>
              <a:t>.</a:t>
            </a:r>
          </a:p>
          <a:p>
            <a:r>
              <a:rPr lang="en-US" dirty="0"/>
              <a:t>Wei, Y., Li, J., Shi, D., Liu, G., Zhao, Y., &amp; Shimaoka, T. (2017). Environmental challenges impeding the composting of biodegradable municipal solid waste: A critical review. Resources, Conservation and Recycling, 122, 51-65.</a:t>
            </a:r>
          </a:p>
          <a:p>
            <a:r>
              <a:rPr lang="en-US" dirty="0"/>
              <a:t>Farrell, M., &amp; Jones, D. L. (2009). Critical evaluation of municipal solid waste composting and potential compost markets. Bioresource technology, 100(19), 4301-4310.</a:t>
            </a:r>
          </a:p>
        </p:txBody>
      </p:sp>
    </p:spTree>
    <p:extLst>
      <p:ext uri="{BB962C8B-B14F-4D97-AF65-F5344CB8AC3E}">
        <p14:creationId xmlns:p14="http://schemas.microsoft.com/office/powerpoint/2010/main" val="435988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583" y="607663"/>
            <a:ext cx="8534400" cy="1507067"/>
          </a:xfrm>
        </p:spPr>
        <p:txBody>
          <a:bodyPr/>
          <a:lstStyle/>
          <a:p>
            <a:r>
              <a:rPr lang="en-GB" dirty="0"/>
              <a:t>INTRODUCTION</a:t>
            </a:r>
            <a:endParaRPr lang="en-US" dirty="0"/>
          </a:p>
        </p:txBody>
      </p:sp>
      <p:sp>
        <p:nvSpPr>
          <p:cNvPr id="3" name="Content Placeholder 2"/>
          <p:cNvSpPr>
            <a:spLocks noGrp="1"/>
          </p:cNvSpPr>
          <p:nvPr>
            <p:ph idx="1"/>
          </p:nvPr>
        </p:nvSpPr>
        <p:spPr>
          <a:xfrm>
            <a:off x="684212" y="2220686"/>
            <a:ext cx="8512039" cy="4376057"/>
          </a:xfrm>
        </p:spPr>
        <p:txBody>
          <a:bodyPr/>
          <a:lstStyle/>
          <a:p>
            <a:r>
              <a:rPr lang="en-GB" dirty="0"/>
              <a:t>Composting Municipal Solid waste is rapidly growing in the United States</a:t>
            </a:r>
          </a:p>
          <a:p>
            <a:r>
              <a:rPr lang="en-GB" dirty="0"/>
              <a:t>It includes Commercial, residential, commercial and institutional solid waste generated by the community</a:t>
            </a:r>
          </a:p>
          <a:p>
            <a:r>
              <a:rPr lang="en-GB" dirty="0"/>
              <a:t>It’s the process that degrades biodegradable Municipal Solid Waste under aerobic conditions</a:t>
            </a:r>
          </a:p>
          <a:p>
            <a:r>
              <a:rPr lang="en-GB" dirty="0"/>
              <a:t>Solid waste piles up quickly where individuals live, waste is a part of daily lives,, wrappers, spoilt food and other waste products</a:t>
            </a:r>
            <a:endParaRPr lang="en-US" dirty="0"/>
          </a:p>
        </p:txBody>
      </p:sp>
    </p:spTree>
    <p:extLst>
      <p:ext uri="{BB962C8B-B14F-4D97-AF65-F5344CB8AC3E}">
        <p14:creationId xmlns:p14="http://schemas.microsoft.com/office/powerpoint/2010/main" val="1202815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20132"/>
            <a:ext cx="8534400" cy="1507067"/>
          </a:xfrm>
        </p:spPr>
        <p:txBody>
          <a:bodyPr/>
          <a:lstStyle/>
          <a:p>
            <a:r>
              <a:rPr lang="en-GB" dirty="0"/>
              <a:t> pROCEDURE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84212" y="1960418"/>
                <a:ext cx="8534400" cy="3615267"/>
              </a:xfrm>
            </p:spPr>
            <p:txBody>
              <a:bodyPr/>
              <a:lstStyle/>
              <a:p>
                <a:r>
                  <a:rPr lang="en-GB" dirty="0"/>
                  <a:t>Bacteria is crucial to the process, they are used to decompose and break down organic matter into H</a:t>
                </a:r>
                <a14:m>
                  <m:oMath xmlns:m="http://schemas.openxmlformats.org/officeDocument/2006/math">
                    <m:sSub>
                      <m:sSubPr>
                        <m:ctrlPr>
                          <a:rPr lang="en-GB" i="1" smtClean="0">
                            <a:latin typeface="Cambria Math" panose="02040503050406030204" pitchFamily="18" charset="0"/>
                          </a:rPr>
                        </m:ctrlPr>
                      </m:sSubPr>
                      <m:e>
                        <m:r>
                          <a:rPr lang="en-GB" b="0" i="1" smtClean="0">
                            <a:latin typeface="Cambria Math" panose="02040503050406030204" pitchFamily="18" charset="0"/>
                          </a:rPr>
                          <m:t>2</m:t>
                        </m:r>
                      </m:e>
                      <m:sub>
                        <m:r>
                          <a:rPr lang="en-GB" b="0" i="1" smtClean="0">
                            <a:latin typeface="Cambria Math" panose="02040503050406030204" pitchFamily="18" charset="0"/>
                          </a:rPr>
                          <m:t>0</m:t>
                        </m:r>
                      </m:sub>
                    </m:sSub>
                  </m:oMath>
                </a14:m>
                <a:r>
                  <a:rPr lang="en-US" dirty="0"/>
                  <a:t> and Carbon dioxide.</a:t>
                </a:r>
              </a:p>
              <a:p>
                <a:r>
                  <a:rPr lang="en-GB" dirty="0"/>
                  <a:t>The process produces a large amount of heat and water vapour.</a:t>
                </a:r>
              </a:p>
              <a:p>
                <a:r>
                  <a:rPr lang="en-GB" dirty="0"/>
                  <a:t>To ensure the success of the process, oxygen levels should be sufficient and temperature levels should be optimum.</a:t>
                </a:r>
              </a:p>
              <a:p>
                <a:r>
                  <a:rPr lang="en-GB" dirty="0"/>
                  <a:t>This therefore ensures that large volumes are reduced generating stable end product called Compost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84212" y="1960418"/>
                <a:ext cx="8534400" cy="3615267"/>
              </a:xfrm>
              <a:blipFill>
                <a:blip r:embed="rId3"/>
                <a:stretch>
                  <a:fillRect l="-286" r="-1214"/>
                </a:stretch>
              </a:blipFill>
            </p:spPr>
            <p:txBody>
              <a:bodyPr/>
              <a:lstStyle/>
              <a:p>
                <a:r>
                  <a:rPr lang="en-US">
                    <a:noFill/>
                  </a:rPr>
                  <a:t> </a:t>
                </a:r>
              </a:p>
            </p:txBody>
          </p:sp>
        </mc:Fallback>
      </mc:AlternateContent>
    </p:spTree>
    <p:extLst>
      <p:ext uri="{BB962C8B-B14F-4D97-AF65-F5344CB8AC3E}">
        <p14:creationId xmlns:p14="http://schemas.microsoft.com/office/powerpoint/2010/main" val="31198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03259"/>
            <a:ext cx="8534400" cy="1507067"/>
          </a:xfrm>
        </p:spPr>
        <p:txBody>
          <a:bodyPr/>
          <a:lstStyle/>
          <a:p>
            <a:r>
              <a:rPr lang="en-GB" dirty="0"/>
              <a:t>COMPOSTING MUNICIPAL SOLID WASTE</a:t>
            </a:r>
            <a:endParaRPr lang="en-US" dirty="0"/>
          </a:p>
        </p:txBody>
      </p:sp>
      <p:sp>
        <p:nvSpPr>
          <p:cNvPr id="3" name="Content Placeholder 2"/>
          <p:cNvSpPr>
            <a:spLocks noGrp="1"/>
          </p:cNvSpPr>
          <p:nvPr>
            <p:ph idx="1"/>
          </p:nvPr>
        </p:nvSpPr>
        <p:spPr>
          <a:xfrm>
            <a:off x="684212" y="1810326"/>
            <a:ext cx="8534400" cy="3615267"/>
          </a:xfrm>
        </p:spPr>
        <p:txBody>
          <a:bodyPr/>
          <a:lstStyle/>
          <a:p>
            <a:r>
              <a:rPr lang="en-GB" dirty="0"/>
              <a:t>The end product to the process: known as Compost is used for mulching, soil enhancement and soil enhancement.</a:t>
            </a:r>
          </a:p>
          <a:p>
            <a:r>
              <a:rPr lang="en-GB" dirty="0"/>
              <a:t>Composting solid waste reduces the amount of waste that would have rather ended up in landfills</a:t>
            </a:r>
          </a:p>
          <a:p>
            <a:r>
              <a:rPr lang="en-GB" dirty="0"/>
              <a:t>This concept has been used on small scale for centuries</a:t>
            </a:r>
          </a:p>
          <a:p>
            <a:r>
              <a:rPr lang="en-GB" dirty="0"/>
              <a:t>Large scale solid waste management is however still at its early stage of development in the United States. </a:t>
            </a:r>
            <a:endParaRPr lang="en-US" dirty="0"/>
          </a:p>
        </p:txBody>
      </p:sp>
    </p:spTree>
    <p:extLst>
      <p:ext uri="{BB962C8B-B14F-4D97-AF65-F5344CB8AC3E}">
        <p14:creationId xmlns:p14="http://schemas.microsoft.com/office/powerpoint/2010/main" val="255065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5884" y="678873"/>
            <a:ext cx="8534400" cy="1507067"/>
          </a:xfrm>
        </p:spPr>
        <p:txBody>
          <a:bodyPr/>
          <a:lstStyle/>
          <a:p>
            <a:r>
              <a:rPr lang="en-GB" dirty="0"/>
              <a:t>Examples</a:t>
            </a:r>
            <a:endParaRPr lang="en-US" dirty="0"/>
          </a:p>
        </p:txBody>
      </p:sp>
      <p:sp>
        <p:nvSpPr>
          <p:cNvPr id="3" name="Content Placeholder 2"/>
          <p:cNvSpPr>
            <a:spLocks noGrp="1"/>
          </p:cNvSpPr>
          <p:nvPr>
            <p:ph idx="1"/>
          </p:nvPr>
        </p:nvSpPr>
        <p:spPr>
          <a:xfrm>
            <a:off x="905884" y="1842656"/>
            <a:ext cx="8534400" cy="3857722"/>
          </a:xfrm>
        </p:spPr>
        <p:txBody>
          <a:bodyPr/>
          <a:lstStyle/>
          <a:p>
            <a:r>
              <a:rPr lang="en-GB" dirty="0"/>
              <a:t>Municipal solid waste includes the following:</a:t>
            </a:r>
          </a:p>
          <a:p>
            <a:r>
              <a:rPr lang="en-GB" dirty="0"/>
              <a:t>Food waste</a:t>
            </a:r>
          </a:p>
          <a:p>
            <a:r>
              <a:rPr lang="en-GB" dirty="0"/>
              <a:t>Paper</a:t>
            </a:r>
          </a:p>
          <a:p>
            <a:r>
              <a:rPr lang="en-GB" dirty="0"/>
              <a:t>Non-biodegradable materials include plastics and glass</a:t>
            </a:r>
          </a:p>
        </p:txBody>
      </p:sp>
    </p:spTree>
    <p:extLst>
      <p:ext uri="{BB962C8B-B14F-4D97-AF65-F5344CB8AC3E}">
        <p14:creationId xmlns:p14="http://schemas.microsoft.com/office/powerpoint/2010/main" val="1046288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41805"/>
            <a:ext cx="8534400" cy="1507067"/>
          </a:xfrm>
        </p:spPr>
        <p:txBody>
          <a:bodyPr/>
          <a:lstStyle/>
          <a:p>
            <a:r>
              <a:rPr lang="en-US" dirty="0"/>
              <a:t>COMPOSTING MUNICIPAL SOLID WASTE</a:t>
            </a:r>
          </a:p>
        </p:txBody>
      </p:sp>
      <p:sp>
        <p:nvSpPr>
          <p:cNvPr id="3" name="Content Placeholder 2"/>
          <p:cNvSpPr>
            <a:spLocks noGrp="1"/>
          </p:cNvSpPr>
          <p:nvPr>
            <p:ph idx="1"/>
          </p:nvPr>
        </p:nvSpPr>
        <p:spPr>
          <a:xfrm>
            <a:off x="684212" y="1948872"/>
            <a:ext cx="8534400" cy="3615267"/>
          </a:xfrm>
        </p:spPr>
        <p:txBody>
          <a:bodyPr/>
          <a:lstStyle/>
          <a:p>
            <a:r>
              <a:rPr lang="en-US" dirty="0"/>
              <a:t>The process may face challenges from the introduction of non compostable materials such as glass and plastics.</a:t>
            </a:r>
          </a:p>
          <a:p>
            <a:r>
              <a:rPr lang="en-US" dirty="0"/>
              <a:t>Such materials hinder the formation of uniform and homogeneous compost</a:t>
            </a:r>
          </a:p>
          <a:p>
            <a:r>
              <a:rPr lang="en-US" dirty="0"/>
              <a:t>In order to solve this challenge, the system must include techniques that remove the non compostable materials.</a:t>
            </a:r>
          </a:p>
          <a:p>
            <a:r>
              <a:rPr lang="en-US" dirty="0"/>
              <a:t>This happens through techniques such as presorting, screening, sifting and removal at the end of the process.</a:t>
            </a:r>
          </a:p>
        </p:txBody>
      </p:sp>
    </p:spTree>
    <p:extLst>
      <p:ext uri="{BB962C8B-B14F-4D97-AF65-F5344CB8AC3E}">
        <p14:creationId xmlns:p14="http://schemas.microsoft.com/office/powerpoint/2010/main" val="281889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lstStyle/>
          <a:p>
            <a:r>
              <a:rPr lang="en-US" dirty="0"/>
              <a:t>METHODS</a:t>
            </a:r>
          </a:p>
        </p:txBody>
      </p:sp>
      <p:sp>
        <p:nvSpPr>
          <p:cNvPr id="3" name="Content Placeholder 2"/>
          <p:cNvSpPr>
            <a:spLocks noGrp="1"/>
          </p:cNvSpPr>
          <p:nvPr>
            <p:ph idx="1"/>
          </p:nvPr>
        </p:nvSpPr>
        <p:spPr>
          <a:xfrm>
            <a:off x="684212" y="2029691"/>
            <a:ext cx="8534400" cy="3615267"/>
          </a:xfrm>
        </p:spPr>
        <p:txBody>
          <a:bodyPr/>
          <a:lstStyle/>
          <a:p>
            <a:r>
              <a:rPr lang="en-US" dirty="0"/>
              <a:t>The most common methods of Municipal Solid Waste composting include:</a:t>
            </a:r>
          </a:p>
          <a:p>
            <a:r>
              <a:rPr lang="en-US" dirty="0"/>
              <a:t>Closed in vessel</a:t>
            </a:r>
          </a:p>
          <a:p>
            <a:r>
              <a:rPr lang="en-US" dirty="0"/>
              <a:t>Windrow</a:t>
            </a:r>
          </a:p>
          <a:p>
            <a:r>
              <a:rPr lang="en-US" dirty="0"/>
              <a:t>Static aerated pile composting</a:t>
            </a:r>
          </a:p>
          <a:p>
            <a:r>
              <a:rPr lang="en-US" dirty="0"/>
              <a:t>The choice of the method varies based on the volume of waste and the availability of space</a:t>
            </a:r>
          </a:p>
        </p:txBody>
      </p:sp>
    </p:spTree>
    <p:extLst>
      <p:ext uri="{BB962C8B-B14F-4D97-AF65-F5344CB8AC3E}">
        <p14:creationId xmlns:p14="http://schemas.microsoft.com/office/powerpoint/2010/main" val="2221209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0"/>
            <a:ext cx="8534400" cy="1507067"/>
          </a:xfrm>
        </p:spPr>
        <p:txBody>
          <a:bodyPr/>
          <a:lstStyle/>
          <a:p>
            <a:r>
              <a:rPr lang="en-US" dirty="0"/>
              <a:t>METHODS</a:t>
            </a:r>
          </a:p>
        </p:txBody>
      </p:sp>
      <p:sp>
        <p:nvSpPr>
          <p:cNvPr id="3" name="Content Placeholder 2"/>
          <p:cNvSpPr>
            <a:spLocks noGrp="1"/>
          </p:cNvSpPr>
          <p:nvPr>
            <p:ph idx="1"/>
          </p:nvPr>
        </p:nvSpPr>
        <p:spPr>
          <a:xfrm>
            <a:off x="684212" y="2192867"/>
            <a:ext cx="8534400" cy="3615267"/>
          </a:xfrm>
        </p:spPr>
        <p:txBody>
          <a:bodyPr/>
          <a:lstStyle/>
          <a:p>
            <a:r>
              <a:rPr lang="en-US" dirty="0"/>
              <a:t>Closed in vessel methods involves the physical containment of the Municipal Solid Waste within large drums or cylinders with supply of aeration and agitation.</a:t>
            </a:r>
          </a:p>
          <a:p>
            <a:r>
              <a:rPr lang="en-US" dirty="0"/>
              <a:t>In Windrows method the solid waste is piled in long rows of material approximately four to seven feet high with air and ventilation supply, the piles are flipped over with mechanical windrow turners</a:t>
            </a:r>
          </a:p>
          <a:p>
            <a:r>
              <a:rPr lang="en-US" dirty="0"/>
              <a:t>Static aerated compost piles does not involve physical agitation, instead air is supplied and  excess heat removed through sensors and pipes.</a:t>
            </a:r>
          </a:p>
          <a:p>
            <a:endParaRPr lang="en-US" dirty="0"/>
          </a:p>
          <a:p>
            <a:endParaRPr lang="en-US" dirty="0"/>
          </a:p>
        </p:txBody>
      </p:sp>
    </p:spTree>
    <p:extLst>
      <p:ext uri="{BB962C8B-B14F-4D97-AF65-F5344CB8AC3E}">
        <p14:creationId xmlns:p14="http://schemas.microsoft.com/office/powerpoint/2010/main" val="68999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40388"/>
            <a:ext cx="8534400" cy="1507067"/>
          </a:xfrm>
        </p:spPr>
        <p:txBody>
          <a:bodyPr/>
          <a:lstStyle/>
          <a:p>
            <a:r>
              <a:rPr lang="en-US" dirty="0"/>
              <a:t>REQUIREMENTS</a:t>
            </a:r>
          </a:p>
        </p:txBody>
      </p:sp>
      <p:sp>
        <p:nvSpPr>
          <p:cNvPr id="3" name="Content Placeholder 2"/>
          <p:cNvSpPr>
            <a:spLocks noGrp="1"/>
          </p:cNvSpPr>
          <p:nvPr>
            <p:ph idx="1"/>
          </p:nvPr>
        </p:nvSpPr>
        <p:spPr>
          <a:xfrm>
            <a:off x="684212" y="2057400"/>
            <a:ext cx="8534400" cy="3615267"/>
          </a:xfrm>
        </p:spPr>
        <p:txBody>
          <a:bodyPr>
            <a:normAutofit/>
          </a:bodyPr>
          <a:lstStyle/>
          <a:p>
            <a:r>
              <a:rPr lang="en-US" dirty="0"/>
              <a:t>As we have seen while taking a look at the methods, all of them have specified on a couple of requirements for their efficiency these include:</a:t>
            </a:r>
          </a:p>
          <a:p>
            <a:r>
              <a:rPr lang="en-US" dirty="0"/>
              <a:t>Adequate oxygen levels, insufficient air supply leads to incomplete microbial action</a:t>
            </a:r>
          </a:p>
          <a:p>
            <a:r>
              <a:rPr lang="en-US" dirty="0"/>
              <a:t>Ventilation which facilitates the removal of excess heat and water.</a:t>
            </a:r>
          </a:p>
          <a:p>
            <a:r>
              <a:rPr lang="en-US" dirty="0"/>
              <a:t>If any of these requirements is not met and there is incomplete microbial action then decomposition is incomplete and as a result strong unpleasant odors may arise leading to the shutdown of the whole composting plant</a:t>
            </a:r>
          </a:p>
          <a:p>
            <a:endParaRPr lang="en-US" dirty="0"/>
          </a:p>
        </p:txBody>
      </p:sp>
    </p:spTree>
    <p:extLst>
      <p:ext uri="{BB962C8B-B14F-4D97-AF65-F5344CB8AC3E}">
        <p14:creationId xmlns:p14="http://schemas.microsoft.com/office/powerpoint/2010/main" val="203967468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117</TotalTime>
  <Words>1101</Words>
  <Application>Microsoft Office PowerPoint</Application>
  <PresentationFormat>Widescreen</PresentationFormat>
  <Paragraphs>62</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Cambria Math</vt:lpstr>
      <vt:lpstr>Gill Sans MT</vt:lpstr>
      <vt:lpstr>Gallery</vt:lpstr>
      <vt:lpstr>SOLID WASTE MANAGEMENT</vt:lpstr>
      <vt:lpstr>INTRODUCTION</vt:lpstr>
      <vt:lpstr> pROCEDURE</vt:lpstr>
      <vt:lpstr>COMPOSTING MUNICIPAL SOLID WASTE</vt:lpstr>
      <vt:lpstr>Examples</vt:lpstr>
      <vt:lpstr>COMPOSTING MUNICIPAL SOLID WASTE</vt:lpstr>
      <vt:lpstr>METHODS</vt:lpstr>
      <vt:lpstr>METHODS</vt:lpstr>
      <vt:lpstr>REQUIREMENTS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SOLID WASTE MANAGEMENT</dc:title>
  <dc:creator>waithuki</dc:creator>
  <cp:lastModifiedBy>Joseph Kanyi</cp:lastModifiedBy>
  <cp:revision>13</cp:revision>
  <dcterms:created xsi:type="dcterms:W3CDTF">2021-04-06T17:59:02Z</dcterms:created>
  <dcterms:modified xsi:type="dcterms:W3CDTF">2021-04-06T20:10:00Z</dcterms:modified>
</cp:coreProperties>
</file>